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0" r:id="rId3"/>
    <p:sldId id="274" r:id="rId4"/>
    <p:sldId id="299" r:id="rId5"/>
    <p:sldId id="301" r:id="rId6"/>
    <p:sldId id="280" r:id="rId7"/>
    <p:sldId id="284" r:id="rId8"/>
    <p:sldId id="276" r:id="rId9"/>
    <p:sldId id="285" r:id="rId10"/>
    <p:sldId id="286" r:id="rId11"/>
    <p:sldId id="287" r:id="rId12"/>
    <p:sldId id="302" r:id="rId13"/>
    <p:sldId id="288" r:id="rId14"/>
    <p:sldId id="303" r:id="rId15"/>
    <p:sldId id="283" r:id="rId16"/>
    <p:sldId id="304" r:id="rId17"/>
    <p:sldId id="290" r:id="rId18"/>
    <p:sldId id="289" r:id="rId19"/>
    <p:sldId id="291" r:id="rId20"/>
    <p:sldId id="281" r:id="rId21"/>
    <p:sldId id="292" r:id="rId22"/>
    <p:sldId id="282" r:id="rId23"/>
    <p:sldId id="293" r:id="rId24"/>
    <p:sldId id="294" r:id="rId25"/>
    <p:sldId id="295" r:id="rId26"/>
    <p:sldId id="296" r:id="rId27"/>
    <p:sldId id="297" r:id="rId28"/>
    <p:sldId id="298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05" r:id="rId39"/>
    <p:sldId id="27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3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7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8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6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0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039B-582E-44FA-9987-10D300E5FDC6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3AB0-E4B0-4A24-84B7-42BF11BFE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dupilot.github.io/MAVProxy/html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79DAE7-77FF-40C5-A55E-6163B85BDB91}"/>
              </a:ext>
            </a:extLst>
          </p:cNvPr>
          <p:cNvSpPr/>
          <p:nvPr/>
        </p:nvSpPr>
        <p:spPr>
          <a:xfrm>
            <a:off x="702408" y="2761218"/>
            <a:ext cx="8211312" cy="11695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5C292-E10F-4048-B9D2-5BD827B0D882}"/>
              </a:ext>
            </a:extLst>
          </p:cNvPr>
          <p:cNvSpPr txBox="1"/>
          <p:nvPr/>
        </p:nvSpPr>
        <p:spPr>
          <a:xfrm>
            <a:off x="588264" y="3107467"/>
            <a:ext cx="7967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+mj-lt"/>
                <a:cs typeface="Dubai" panose="020B0503030403030204" pitchFamily="34" charset="-78"/>
              </a:rPr>
              <a:t>UAV Development Guide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43A2-8D71-4326-8394-D47728AF0701}"/>
              </a:ext>
            </a:extLst>
          </p:cNvPr>
          <p:cNvSpPr txBox="1"/>
          <p:nvPr/>
        </p:nvSpPr>
        <p:spPr>
          <a:xfrm>
            <a:off x="260985" y="452951"/>
            <a:ext cx="43994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500" dirty="0"/>
          </a:p>
          <a:p>
            <a:endParaRPr lang="en-US" sz="3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91636-B176-418E-8B6A-D68811119A37}"/>
              </a:ext>
            </a:extLst>
          </p:cNvPr>
          <p:cNvSpPr txBox="1"/>
          <p:nvPr/>
        </p:nvSpPr>
        <p:spPr>
          <a:xfrm>
            <a:off x="1389888" y="4358363"/>
            <a:ext cx="6302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200" dirty="0">
              <a:cs typeface="Dubai" panose="020B0503030403030204" pitchFamily="34" charset="-78"/>
            </a:endParaRPr>
          </a:p>
          <a:p>
            <a:pPr algn="ctr"/>
            <a:r>
              <a:rPr lang="en-US" sz="2200" dirty="0" err="1">
                <a:cs typeface="Dubai" panose="020B0503030403030204" pitchFamily="34" charset="-78"/>
              </a:rPr>
              <a:t>Daro</a:t>
            </a:r>
            <a:r>
              <a:rPr lang="en-US" sz="2200" dirty="0">
                <a:cs typeface="Dubai" panose="020B0503030403030204" pitchFamily="34" charset="-78"/>
              </a:rPr>
              <a:t> Van</a:t>
            </a:r>
          </a:p>
        </p:txBody>
      </p:sp>
    </p:spTree>
    <p:extLst>
      <p:ext uri="{BB962C8B-B14F-4D97-AF65-F5344CB8AC3E}">
        <p14:creationId xmlns:p14="http://schemas.microsoft.com/office/powerpoint/2010/main" val="224136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37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SITL Simulator (Software in the loop)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84070-3678-4E5D-AAFC-870236E25E0E}"/>
              </a:ext>
            </a:extLst>
          </p:cNvPr>
          <p:cNvSpPr txBox="1"/>
          <p:nvPr/>
        </p:nvSpPr>
        <p:spPr>
          <a:xfrm>
            <a:off x="503338" y="1407152"/>
            <a:ext cx="41441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sim_vehicle.py do?</a:t>
            </a:r>
          </a:p>
          <a:p>
            <a:endParaRPr lang="en-US" dirty="0"/>
          </a:p>
          <a:p>
            <a:r>
              <a:rPr lang="en-US" dirty="0"/>
              <a:t>Launches our simulated drone with four main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Detects what vehicle to build for (Copter, Plane, Rover, etc.)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launch </a:t>
            </a:r>
            <a:r>
              <a:rPr lang="en-US" dirty="0" err="1"/>
              <a:t>sim_vehicle</a:t>
            </a:r>
            <a:r>
              <a:rPr lang="en-US" dirty="0"/>
              <a:t> from </a:t>
            </a:r>
            <a:r>
              <a:rPr lang="en-US" dirty="0" err="1"/>
              <a:t>ArduCopter</a:t>
            </a:r>
            <a:r>
              <a:rPr lang="en-US" dirty="0"/>
              <a:t> means that the vehicle type is copter</a:t>
            </a:r>
            <a:br>
              <a:rPr lang="en-US" dirty="0"/>
            </a:br>
            <a:r>
              <a:rPr lang="en-US" dirty="0"/>
              <a:t>$sim_vehicle.py  --map --console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Compiles the necessary source code into an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Launches the simulated drone by running the SITL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Launches MAVProxy to communicate with/command the SITL drone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371EB-76CC-49EA-9B4E-FAA0949FB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87" y="1520857"/>
            <a:ext cx="3322635" cy="42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6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37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SITL Simulator (Software in the 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59AC4-E886-485A-9835-E3BD87A90CA8}"/>
              </a:ext>
            </a:extLst>
          </p:cNvPr>
          <p:cNvSpPr txBox="1"/>
          <p:nvPr/>
        </p:nvSpPr>
        <p:spPr>
          <a:xfrm>
            <a:off x="628650" y="5949089"/>
            <a:ext cx="4664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STABILIZE&gt; mode GUIDED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GUIDED&gt; arm throttle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GUIDED&gt; takeoff 10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7C485-4349-46C1-A1AE-54174863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0" y="1406223"/>
            <a:ext cx="7334250" cy="42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3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37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SITL Simulator (Software in the loop)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4171-3483-4079-B071-3A51E099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3" y="1369376"/>
            <a:ext cx="6880614" cy="47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237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Parameter in ArduPilot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5C9E-648B-426B-A9A6-29CEABAFE2E7}"/>
              </a:ext>
            </a:extLst>
          </p:cNvPr>
          <p:cNvSpPr txBox="1"/>
          <p:nvPr/>
        </p:nvSpPr>
        <p:spPr>
          <a:xfrm>
            <a:off x="503338" y="1284163"/>
            <a:ext cx="813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variable that can be set to different numbers to change some of the drone’s settings/configuration or behavior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082D0-55B8-49C3-B04D-99419A542CD7}"/>
              </a:ext>
            </a:extLst>
          </p:cNvPr>
          <p:cNvSpPr txBox="1"/>
          <p:nvPr/>
        </p:nvSpPr>
        <p:spPr>
          <a:xfrm>
            <a:off x="544796" y="1930494"/>
            <a:ext cx="80958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parameters:	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RTL_ALT </a:t>
            </a:r>
            <a:r>
              <a:rPr lang="en-US" dirty="0"/>
              <a:t>(cm): The height the drone will fly to when switched into	RTL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BATT_CAPACITY </a:t>
            </a:r>
            <a:r>
              <a:rPr lang="en-US" dirty="0"/>
              <a:t>(mAh): A number that is set to the milli-amp-hours of	the battery that is being used on the drone. This may be used in the calculation of the remaining battery life.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ANGLE_MAX </a:t>
            </a:r>
            <a:r>
              <a:rPr lang="en-US" dirty="0"/>
              <a:t>(centi-degrees): The maximum angle the drone will be able	to pitch/roll to.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89AEA-E5B3-4B55-8917-5959E4041579}"/>
              </a:ext>
            </a:extLst>
          </p:cNvPr>
          <p:cNvSpPr txBox="1"/>
          <p:nvPr/>
        </p:nvSpPr>
        <p:spPr>
          <a:xfrm>
            <a:off x="544796" y="6352144"/>
            <a:ext cx="7500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http://ardupilot.org/copter/docs/parameters.html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DAB32-1559-4D32-B113-B18B9EDC52C5}"/>
              </a:ext>
            </a:extLst>
          </p:cNvPr>
          <p:cNvSpPr txBox="1"/>
          <p:nvPr/>
        </p:nvSpPr>
        <p:spPr>
          <a:xfrm>
            <a:off x="577388" y="4602384"/>
            <a:ext cx="38019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ArduCopter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ls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mav.parm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ArduCopter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mav.parm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ArduCopter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mav.parm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08724-F39F-44A3-BE7A-1606C230BC97}"/>
              </a:ext>
            </a:extLst>
          </p:cNvPr>
          <p:cNvSpPr txBox="1"/>
          <p:nvPr/>
        </p:nvSpPr>
        <p:spPr>
          <a:xfrm>
            <a:off x="577388" y="4238818"/>
            <a:ext cx="42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 the 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F543F-29B2-4CB9-AD95-2174CD739175}"/>
              </a:ext>
            </a:extLst>
          </p:cNvPr>
          <p:cNvSpPr txBox="1"/>
          <p:nvPr/>
        </p:nvSpPr>
        <p:spPr>
          <a:xfrm>
            <a:off x="5003613" y="4243025"/>
            <a:ext cx="42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Modify parameter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5409A-7369-48C5-96DC-637C6F31514A}"/>
              </a:ext>
            </a:extLst>
          </p:cNvPr>
          <p:cNvSpPr txBox="1"/>
          <p:nvPr/>
        </p:nvSpPr>
        <p:spPr>
          <a:xfrm>
            <a:off x="4379306" y="4623553"/>
            <a:ext cx="4339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$cat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mav.parm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grep RTL_ALT</a:t>
            </a:r>
          </a:p>
        </p:txBody>
      </p:sp>
    </p:spTree>
    <p:extLst>
      <p:ext uri="{BB962C8B-B14F-4D97-AF65-F5344CB8AC3E}">
        <p14:creationId xmlns:p14="http://schemas.microsoft.com/office/powerpoint/2010/main" val="265576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421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Parameter with SITL Drone and MAVProxy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55C9E-648B-426B-A9A6-29CEABAFE2E7}"/>
              </a:ext>
            </a:extLst>
          </p:cNvPr>
          <p:cNvSpPr txBox="1"/>
          <p:nvPr/>
        </p:nvSpPr>
        <p:spPr>
          <a:xfrm>
            <a:off x="503338" y="1284163"/>
            <a:ext cx="296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MAVProxy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DAB32-1559-4D32-B113-B18B9EDC52C5}"/>
              </a:ext>
            </a:extLst>
          </p:cNvPr>
          <p:cNvSpPr txBox="1"/>
          <p:nvPr/>
        </p:nvSpPr>
        <p:spPr>
          <a:xfrm>
            <a:off x="493000" y="1695852"/>
            <a:ext cx="5165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param show &lt;PARAMETER NAME&gt;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Param set &lt;PARAMETER NAME&gt; &lt;VALUE&gt;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B7E2F-F833-4A03-9C8B-1B21DE3869A2}"/>
              </a:ext>
            </a:extLst>
          </p:cNvPr>
          <p:cNvSpPr txBox="1"/>
          <p:nvPr/>
        </p:nvSpPr>
        <p:spPr>
          <a:xfrm>
            <a:off x="5360258" y="1649685"/>
            <a:ext cx="347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$param show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rtl_alt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54C76-6256-4D46-B33D-84BDA364FDF0}"/>
              </a:ext>
            </a:extLst>
          </p:cNvPr>
          <p:cNvSpPr txBox="1"/>
          <p:nvPr/>
        </p:nvSpPr>
        <p:spPr>
          <a:xfrm>
            <a:off x="5360258" y="1960864"/>
            <a:ext cx="367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$param 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rtl_alt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4000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1C21B-D56B-4C99-8861-92D33965F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17" y="2445890"/>
            <a:ext cx="2827265" cy="180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ECDAF-2D1F-4676-A9B3-03A4C6CC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5" y="2440812"/>
            <a:ext cx="5616427" cy="24386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4F821-4BF3-4692-A98C-8E4970224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56" y="5172921"/>
            <a:ext cx="2751058" cy="815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C36F5D-DA4D-4132-81B0-DDD25C135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98" y="4268240"/>
            <a:ext cx="2446232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63704-9C9C-4306-AE79-5AE698FC0758}"/>
              </a:ext>
            </a:extLst>
          </p:cNvPr>
          <p:cNvSpPr txBox="1"/>
          <p:nvPr/>
        </p:nvSpPr>
        <p:spPr>
          <a:xfrm>
            <a:off x="553674" y="1535185"/>
            <a:ext cx="8205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interface to the done that gives the pilots a way to communicate with the</a:t>
            </a:r>
          </a:p>
          <a:p>
            <a:r>
              <a:rPr lang="en-US" dirty="0"/>
              <a:t>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interface can be used to command the drone or simply receive the info</a:t>
            </a:r>
            <a:br>
              <a:rPr lang="en-US" dirty="0"/>
            </a:br>
            <a:r>
              <a:rPr lang="en-US" dirty="0"/>
              <a:t>updates (GPS health, battery, speed,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GCS can refer to the hardware setup of the ground control station, or the high level</a:t>
            </a:r>
            <a:br>
              <a:rPr lang="en-US" dirty="0"/>
            </a:br>
            <a:r>
              <a:rPr lang="en-US" dirty="0"/>
              <a:t>software that presents all the incoming data with a GUI </a:t>
            </a:r>
          </a:p>
        </p:txBody>
      </p:sp>
    </p:spTree>
    <p:extLst>
      <p:ext uri="{BB962C8B-B14F-4D97-AF65-F5344CB8AC3E}">
        <p14:creationId xmlns:p14="http://schemas.microsoft.com/office/powerpoint/2010/main" val="7741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83BFD-956E-4B6F-814F-74A202ADE80D}"/>
              </a:ext>
            </a:extLst>
          </p:cNvPr>
          <p:cNvSpPr txBox="1"/>
          <p:nvPr/>
        </p:nvSpPr>
        <p:spPr>
          <a:xfrm>
            <a:off x="628650" y="906602"/>
            <a:ext cx="82238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MAVProxy?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GCS that is lightweight (requires very little resources)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GCS wrote in python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share Drone-GCS connections with other ports/GCS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Where can I learn more about MAVProxy?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https://ardupilot.github.io/MAVProxy/html/index.html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connect MAVProxy to Drone?</a:t>
            </a:r>
          </a:p>
          <a:p>
            <a:endParaRPr lang="en-US" dirty="0"/>
          </a:p>
          <a:p>
            <a:r>
              <a:rPr lang="en-US" dirty="0"/>
              <a:t>Using the IP Protocol to connect MAVProxy with the drone:	</a:t>
            </a:r>
          </a:p>
          <a:p>
            <a:r>
              <a:rPr lang="en-US" dirty="0"/>
              <a:t>	The drone will offer an open port that a GCS can connect to. 	</a:t>
            </a:r>
          </a:p>
          <a:p>
            <a:r>
              <a:rPr lang="en-US" dirty="0"/>
              <a:t>	For SITL drone, the port is tcp:127.0.0.1:5760	</a:t>
            </a:r>
          </a:p>
          <a:p>
            <a:endParaRPr lang="en-US" dirty="0"/>
          </a:p>
          <a:p>
            <a:r>
              <a:rPr lang="en-US" dirty="0"/>
              <a:t>Remember, this is the DRONE SIDE port that the GCS connects to.	</a:t>
            </a:r>
          </a:p>
          <a:p>
            <a:r>
              <a:rPr lang="en-US" dirty="0"/>
              <a:t>To connect MAVProxy to the drone's 5760 port:	</a:t>
            </a:r>
          </a:p>
          <a:p>
            <a:r>
              <a:rPr lang="en-US" dirty="0"/>
              <a:t>***	mavproxy.py --master tcp:127.0.0.1:5760 	</a:t>
            </a:r>
          </a:p>
          <a:p>
            <a:r>
              <a:rPr lang="en-US" dirty="0"/>
              <a:t>This will establish a connection with the drone and launch a MAVProxy terminal, where you can interact with the drone.</a:t>
            </a:r>
          </a:p>
        </p:txBody>
      </p:sp>
    </p:spTree>
    <p:extLst>
      <p:ext uri="{BB962C8B-B14F-4D97-AF65-F5344CB8AC3E}">
        <p14:creationId xmlns:p14="http://schemas.microsoft.com/office/powerpoint/2010/main" val="224866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3BC2-0C93-44CA-AD01-81FAD04E9443}"/>
              </a:ext>
            </a:extLst>
          </p:cNvPr>
          <p:cNvSpPr txBox="1"/>
          <p:nvPr/>
        </p:nvSpPr>
        <p:spPr>
          <a:xfrm>
            <a:off x="503338" y="920597"/>
            <a:ext cx="357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Connecting </a:t>
            </a:r>
            <a:r>
              <a:rPr lang="en-US" b="1" dirty="0" err="1">
                <a:solidFill>
                  <a:srgbClr val="002060"/>
                </a:solidFill>
              </a:rPr>
              <a:t>Mavproxy</a:t>
            </a:r>
            <a:r>
              <a:rPr lang="en-US" b="1" dirty="0">
                <a:solidFill>
                  <a:srgbClr val="002060"/>
                </a:solidFill>
              </a:rPr>
              <a:t> to SITL drone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9BEA0-3D77-4F25-95C1-C5FBF17B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" y="1520760"/>
            <a:ext cx="8012012" cy="2043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52DC11-E4FC-42B2-AE8D-1E334CD9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" y="4197277"/>
            <a:ext cx="6202262" cy="2279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6F7F4-BC55-4EA9-A621-BB4502B5EC29}"/>
              </a:ext>
            </a:extLst>
          </p:cNvPr>
          <p:cNvSpPr txBox="1"/>
          <p:nvPr/>
        </p:nvSpPr>
        <p:spPr>
          <a:xfrm>
            <a:off x="503338" y="3768337"/>
            <a:ext cx="357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control station on </a:t>
            </a:r>
            <a:r>
              <a:rPr lang="en-US" dirty="0" err="1"/>
              <a:t>mavproxy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5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3BC2-0C93-44CA-AD01-81FAD04E9443}"/>
              </a:ext>
            </a:extLst>
          </p:cNvPr>
          <p:cNvSpPr txBox="1"/>
          <p:nvPr/>
        </p:nvSpPr>
        <p:spPr>
          <a:xfrm>
            <a:off x="503338" y="920597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Connecting </a:t>
            </a:r>
            <a:r>
              <a:rPr lang="en-US" b="1" dirty="0" err="1">
                <a:solidFill>
                  <a:srgbClr val="002060"/>
                </a:solidFill>
              </a:rPr>
              <a:t>QGroundControl</a:t>
            </a:r>
            <a:r>
              <a:rPr lang="en-US" b="1" dirty="0">
                <a:solidFill>
                  <a:srgbClr val="002060"/>
                </a:solidFill>
              </a:rPr>
              <a:t> to SITL drone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75543-AA28-43DB-AEC8-349CDFD2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" y="1449214"/>
            <a:ext cx="7608815" cy="2605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015A0-C902-4481-BB90-30E2BB600D53}"/>
              </a:ext>
            </a:extLst>
          </p:cNvPr>
          <p:cNvSpPr txBox="1"/>
          <p:nvPr/>
        </p:nvSpPr>
        <p:spPr>
          <a:xfrm>
            <a:off x="486561" y="5476880"/>
            <a:ext cx="768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mavproxy.py --master tcp:127.0.0.1:5760 --out udp:127.0.0.1:14550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65E20-2DDA-44D8-95C4-95B8F5E9A17F}"/>
              </a:ext>
            </a:extLst>
          </p:cNvPr>
          <p:cNvSpPr txBox="1"/>
          <p:nvPr/>
        </p:nvSpPr>
        <p:spPr>
          <a:xfrm>
            <a:off x="427838" y="4550172"/>
            <a:ext cx="80120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arducopter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-S -I0 --home -35.363261,149.165230,584,353 --model "+" --speedup 1 --defaults /home/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ardupilot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/Tools/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autotest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default_params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copter.parm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98934-5C23-434D-B9C5-AC65736F434E}"/>
              </a:ext>
            </a:extLst>
          </p:cNvPr>
          <p:cNvSpPr txBox="1"/>
          <p:nvPr/>
        </p:nvSpPr>
        <p:spPr>
          <a:xfrm>
            <a:off x="427838" y="4120188"/>
            <a:ext cx="580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Inside the </a:t>
            </a:r>
            <a:r>
              <a:rPr lang="en-US" dirty="0" err="1"/>
              <a:t>ArduCopter</a:t>
            </a:r>
            <a:r>
              <a:rPr lang="en-US" dirty="0"/>
              <a:t> </a:t>
            </a:r>
            <a:r>
              <a:rPr lang="en-US" dirty="0" err="1"/>
              <a:t>executable: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ardupilot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/build/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sitl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/bin$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B66DD-B1C8-4F71-8262-63C025D00BE8}"/>
              </a:ext>
            </a:extLst>
          </p:cNvPr>
          <p:cNvSpPr txBox="1"/>
          <p:nvPr/>
        </p:nvSpPr>
        <p:spPr>
          <a:xfrm>
            <a:off x="427837" y="5056174"/>
            <a:ext cx="281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Courier New" panose="02070309020205020404" pitchFamily="49" charset="0"/>
              </a:rPr>
              <a:t>Connecting </a:t>
            </a:r>
            <a:r>
              <a:rPr lang="en-US" sz="1200" dirty="0" err="1">
                <a:cs typeface="Courier New" panose="02070309020205020404" pitchFamily="49" charset="0"/>
              </a:rPr>
              <a:t>mavproxy</a:t>
            </a:r>
            <a:r>
              <a:rPr lang="en-US" sz="1200" dirty="0">
                <a:cs typeface="Courier New" panose="02070309020205020404" pitchFamily="49" charset="0"/>
              </a:rPr>
              <a:t> in another terminal </a:t>
            </a:r>
          </a:p>
        </p:txBody>
      </p:sp>
    </p:spTree>
    <p:extLst>
      <p:ext uri="{BB962C8B-B14F-4D97-AF65-F5344CB8AC3E}">
        <p14:creationId xmlns:p14="http://schemas.microsoft.com/office/powerpoint/2010/main" val="323087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13BC2-0C93-44CA-AD01-81FAD04E9443}"/>
              </a:ext>
            </a:extLst>
          </p:cNvPr>
          <p:cNvSpPr txBox="1"/>
          <p:nvPr/>
        </p:nvSpPr>
        <p:spPr>
          <a:xfrm>
            <a:off x="503338" y="920597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Connecting </a:t>
            </a:r>
            <a:r>
              <a:rPr lang="en-US" b="1" dirty="0" err="1">
                <a:solidFill>
                  <a:srgbClr val="002060"/>
                </a:solidFill>
              </a:rPr>
              <a:t>QGroundControl</a:t>
            </a:r>
            <a:r>
              <a:rPr lang="en-US" b="1" dirty="0">
                <a:solidFill>
                  <a:srgbClr val="002060"/>
                </a:solidFill>
              </a:rPr>
              <a:t> to SITL drone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9D108-5F6C-4F1E-B63A-2F44B6629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0" y="1856583"/>
            <a:ext cx="7593954" cy="3863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0C372-B904-43AD-B475-482C6C1EE97E}"/>
              </a:ext>
            </a:extLst>
          </p:cNvPr>
          <p:cNvSpPr txBox="1"/>
          <p:nvPr/>
        </p:nvSpPr>
        <p:spPr>
          <a:xfrm>
            <a:off x="503338" y="1382262"/>
            <a:ext cx="480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Connecting SITL to </a:t>
            </a:r>
            <a:r>
              <a:rPr lang="en-US" dirty="0" err="1"/>
              <a:t>QgroundControl</a:t>
            </a:r>
            <a:r>
              <a:rPr lang="en-US" dirty="0"/>
              <a:t> via </a:t>
            </a:r>
            <a:r>
              <a:rPr lang="en-US" dirty="0" err="1"/>
              <a:t>Mavproxy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6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088BD-6099-459E-A402-4F9AE5EC9BBC}"/>
              </a:ext>
            </a:extLst>
          </p:cNvPr>
          <p:cNvSpPr txBox="1"/>
          <p:nvPr/>
        </p:nvSpPr>
        <p:spPr>
          <a:xfrm>
            <a:off x="755009" y="1577130"/>
            <a:ext cx="272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High-Level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Progress</a:t>
            </a:r>
          </a:p>
        </p:txBody>
      </p:sp>
    </p:spTree>
    <p:extLst>
      <p:ext uri="{BB962C8B-B14F-4D97-AF65-F5344CB8AC3E}">
        <p14:creationId xmlns:p14="http://schemas.microsoft.com/office/powerpoint/2010/main" val="25802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 Control Station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99623-BEFC-4091-A955-90873F29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6" y="1524320"/>
            <a:ext cx="7938864" cy="3941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4D39E-B3E3-4E95-818C-7CEFD4E61621}"/>
              </a:ext>
            </a:extLst>
          </p:cNvPr>
          <p:cNvSpPr txBox="1"/>
          <p:nvPr/>
        </p:nvSpPr>
        <p:spPr>
          <a:xfrm>
            <a:off x="503338" y="920597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Connecting </a:t>
            </a:r>
            <a:r>
              <a:rPr lang="en-US" b="1" dirty="0" err="1">
                <a:solidFill>
                  <a:srgbClr val="002060"/>
                </a:solidFill>
              </a:rPr>
              <a:t>QGroundControl</a:t>
            </a:r>
            <a:r>
              <a:rPr lang="en-US" b="1" dirty="0">
                <a:solidFill>
                  <a:srgbClr val="002060"/>
                </a:solidFill>
              </a:rPr>
              <a:t> to SITL drone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40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MAVLink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4CBB-A5AC-46B0-BC07-C118F16A1746}"/>
              </a:ext>
            </a:extLst>
          </p:cNvPr>
          <p:cNvSpPr txBox="1"/>
          <p:nvPr/>
        </p:nvSpPr>
        <p:spPr>
          <a:xfrm>
            <a:off x="847288" y="1652631"/>
            <a:ext cx="655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the communication protocol for sending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the types of messages that can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bi-directional communication between GCS and drone</a:t>
            </a:r>
          </a:p>
        </p:txBody>
      </p:sp>
    </p:spTree>
    <p:extLst>
      <p:ext uri="{BB962C8B-B14F-4D97-AF65-F5344CB8AC3E}">
        <p14:creationId xmlns:p14="http://schemas.microsoft.com/office/powerpoint/2010/main" val="72267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B6C5A-F1C8-42E4-A905-1840D78BF05F}"/>
              </a:ext>
            </a:extLst>
          </p:cNvPr>
          <p:cNvSpPr txBox="1"/>
          <p:nvPr/>
        </p:nvSpPr>
        <p:spPr>
          <a:xfrm>
            <a:off x="906011" y="1375794"/>
            <a:ext cx="732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lines of code is all that is needed to do the following: arm the drone, takeoff to the specified attitude, fly to some GPS waypoint and then 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executed, the human readable code automatically creates the MAVLink messages required for us to fly the desires 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C8F30-778B-4B94-8203-C3BEB56B454E}"/>
              </a:ext>
            </a:extLst>
          </p:cNvPr>
          <p:cNvSpPr txBox="1"/>
          <p:nvPr/>
        </p:nvSpPr>
        <p:spPr>
          <a:xfrm>
            <a:off x="1107347" y="3230823"/>
            <a:ext cx="647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Vehicle.arm_and_takeoff(10)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Vehicle.simple_goto(waypoint)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time.sleep(10)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Vehicle.mode(VehicleMode’LAND’)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AE284-60DD-434C-BAF6-B34A4469091D}"/>
              </a:ext>
            </a:extLst>
          </p:cNvPr>
          <p:cNvSpPr txBox="1"/>
          <p:nvPr/>
        </p:nvSpPr>
        <p:spPr>
          <a:xfrm>
            <a:off x="906011" y="4647286"/>
            <a:ext cx="499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DroneKit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9400D-BB82-49DF-A736-8BC2460F737F}"/>
              </a:ext>
            </a:extLst>
          </p:cNvPr>
          <p:cNvSpPr txBox="1"/>
          <p:nvPr/>
        </p:nvSpPr>
        <p:spPr>
          <a:xfrm>
            <a:off x="906011" y="5232752"/>
            <a:ext cx="7323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https://dronekit-python.readthedocs.io/en/latest/develop/installation.html</a:t>
            </a:r>
          </a:p>
        </p:txBody>
      </p:sp>
    </p:spTree>
    <p:extLst>
      <p:ext uri="{BB962C8B-B14F-4D97-AF65-F5344CB8AC3E}">
        <p14:creationId xmlns:p14="http://schemas.microsoft.com/office/powerpoint/2010/main" val="1099434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D3B19-EAC0-402A-86E3-D8647107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406886"/>
            <a:ext cx="7994708" cy="4174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6EB6C-73F8-4608-8FD8-0DC3E3D41350}"/>
              </a:ext>
            </a:extLst>
          </p:cNvPr>
          <p:cNvSpPr txBox="1"/>
          <p:nvPr/>
        </p:nvSpPr>
        <p:spPr>
          <a:xfrm>
            <a:off x="503338" y="920597"/>
            <a:ext cx="218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Connection template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6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1F020-B8FB-49D8-B09F-96C5E6B6F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33" y="1332016"/>
            <a:ext cx="8279934" cy="4193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2DF4A-2C36-4A5E-814B-8E64D2C94C14}"/>
              </a:ext>
            </a:extLst>
          </p:cNvPr>
          <p:cNvSpPr txBox="1"/>
          <p:nvPr/>
        </p:nvSpPr>
        <p:spPr>
          <a:xfrm>
            <a:off x="503339" y="5710020"/>
            <a:ext cx="720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mode_setter.py --connect 127.0.0.1:14550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0E3BC-11F2-4910-BA29-449D90DB79BA}"/>
              </a:ext>
            </a:extLst>
          </p:cNvPr>
          <p:cNvSpPr txBox="1"/>
          <p:nvPr/>
        </p:nvSpPr>
        <p:spPr>
          <a:xfrm>
            <a:off x="503338" y="920597"/>
            <a:ext cx="1748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Setting fly mode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8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7D5CC-837D-4A71-8B05-8499955802F5}"/>
              </a:ext>
            </a:extLst>
          </p:cNvPr>
          <p:cNvSpPr txBox="1"/>
          <p:nvPr/>
        </p:nvSpPr>
        <p:spPr>
          <a:xfrm>
            <a:off x="503338" y="920597"/>
            <a:ext cx="217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DroneKit parameters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C34C6-D6AD-41FC-BD45-4113C39B2FAB}"/>
              </a:ext>
            </a:extLst>
          </p:cNvPr>
          <p:cNvSpPr txBox="1"/>
          <p:nvPr/>
        </p:nvSpPr>
        <p:spPr>
          <a:xfrm>
            <a:off x="503338" y="1697851"/>
            <a:ext cx="77933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information:	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access a parameter: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vehicle.parameters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['PARAM_NAME’]</a:t>
            </a:r>
            <a:r>
              <a:rPr lang="en-US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vehicle.parameters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['GPS_TYPE’]</a:t>
            </a:r>
            <a:r>
              <a:rPr lang="en-US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write a new parameter value: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vehicle.parameters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['PARAM_NAME']=&lt;VALUE&gt;</a:t>
            </a:r>
            <a:r>
              <a:rPr lang="en-US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vehicle.parameters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['GPS_TYPE’]=3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list of </a:t>
            </a:r>
            <a:r>
              <a:rPr lang="en-US" dirty="0" err="1"/>
              <a:t>ardupilot</a:t>
            </a:r>
            <a:r>
              <a:rPr lang="en-US" dirty="0"/>
              <a:t> parameters and </a:t>
            </a:r>
            <a:r>
              <a:rPr lang="en-US" dirty="0" err="1"/>
              <a:t>descriptons:http</a:t>
            </a:r>
            <a:r>
              <a:rPr lang="en-US" dirty="0"/>
              <a:t>://ardupilot.org/copter/docs/parameters.html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218511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03338" y="920597"/>
            <a:ext cx="19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Armed and takeoff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73ABD-F8CC-47C7-AB95-E15CF225A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2" y="1566928"/>
            <a:ext cx="7684316" cy="39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03338" y="920597"/>
            <a:ext cx="605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Script to automatically launch </a:t>
            </a:r>
            <a:r>
              <a:rPr lang="en-US" b="1" dirty="0" err="1">
                <a:solidFill>
                  <a:srgbClr val="002060"/>
                </a:solidFill>
              </a:rPr>
              <a:t>QGroundControl</a:t>
            </a:r>
            <a:r>
              <a:rPr lang="en-US" b="1" dirty="0">
                <a:solidFill>
                  <a:srgbClr val="002060"/>
                </a:solidFill>
              </a:rPr>
              <a:t> with DroneKit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EF33D-85CD-412B-A52E-8679B4364146}"/>
              </a:ext>
            </a:extLst>
          </p:cNvPr>
          <p:cNvSpPr txBox="1"/>
          <p:nvPr/>
        </p:nvSpPr>
        <p:spPr>
          <a:xfrm>
            <a:off x="604008" y="2207313"/>
            <a:ext cx="46642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the bash script going to do?	4 things: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Start our </a:t>
            </a:r>
            <a:r>
              <a:rPr lang="en-US" dirty="0" err="1"/>
              <a:t>dronekit-sitl</a:t>
            </a:r>
            <a:r>
              <a:rPr lang="en-US" dirty="0"/>
              <a:t> instance		</a:t>
            </a:r>
          </a:p>
          <a:p>
            <a:pPr marL="342900" indent="-342900">
              <a:buAutoNum type="arabicPeriod"/>
            </a:pPr>
            <a:r>
              <a:rPr lang="en-US" dirty="0"/>
              <a:t>Launch QGC		</a:t>
            </a:r>
          </a:p>
          <a:p>
            <a:pPr marL="342900" indent="-342900">
              <a:buAutoNum type="arabicPeriod"/>
            </a:pPr>
            <a:r>
              <a:rPr lang="en-US" dirty="0"/>
              <a:t>Start MAVProxy and create additional		ports that can connect to the </a:t>
            </a:r>
            <a:r>
              <a:rPr lang="en-US" dirty="0" err="1"/>
              <a:t>sitl</a:t>
            </a:r>
            <a:r>
              <a:rPr lang="en-US" dirty="0"/>
              <a:t> drone</a:t>
            </a:r>
          </a:p>
          <a:p>
            <a:pPr marL="342900" indent="-342900">
              <a:buAutoNum type="arabicPeriod"/>
            </a:pPr>
            <a:r>
              <a:rPr lang="en-US" dirty="0"/>
              <a:t>Launch our python/</a:t>
            </a:r>
            <a:r>
              <a:rPr lang="en-US" dirty="0" err="1"/>
              <a:t>dronekit</a:t>
            </a:r>
            <a:r>
              <a:rPr lang="en-US" dirty="0"/>
              <a:t>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927F-3BD9-49A0-AF6E-8752D909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392"/>
            <a:ext cx="9144000" cy="48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DroneKit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03338" y="920597"/>
            <a:ext cx="605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Script to automatically launch </a:t>
            </a:r>
            <a:r>
              <a:rPr lang="en-US" b="1" dirty="0" err="1">
                <a:solidFill>
                  <a:srgbClr val="002060"/>
                </a:solidFill>
              </a:rPr>
              <a:t>QGroundControl</a:t>
            </a:r>
            <a:r>
              <a:rPr lang="en-US" b="1" dirty="0">
                <a:solidFill>
                  <a:srgbClr val="002060"/>
                </a:solidFill>
              </a:rPr>
              <a:t> with DroneKit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927F-3BD9-49A0-AF6E-8752D909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9" y="1566928"/>
            <a:ext cx="7633982" cy="40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56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3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3665988" y="3105834"/>
            <a:ext cx="233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Building PX4 Firmware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67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9561C-13C6-40B2-99FD-A1BBF6BA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32DA-D5CE-4831-A065-E89ADE0FAB28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+mj-lt"/>
                <a:cs typeface="Dubai" panose="020B0503030403030204" pitchFamily="34" charset="-78"/>
              </a:rPr>
              <a:t>High Level Drone 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68673-084D-4B5C-9964-14AE65E73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" y="921802"/>
            <a:ext cx="8870449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629172" y="1042142"/>
            <a:ext cx="7886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Setting up the hybrid environment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Building PX4 Firmware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Deploying on the hardware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33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629172" y="1042142"/>
            <a:ext cx="78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5AB8A-6B30-4E9B-8B14-AA2F5F3A24A4}"/>
              </a:ext>
            </a:extLst>
          </p:cNvPr>
          <p:cNvSpPr txBox="1"/>
          <p:nvPr/>
        </p:nvSpPr>
        <p:spPr>
          <a:xfrm>
            <a:off x="964734" y="1691253"/>
            <a:ext cx="6895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Github account (done)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and forking the PX4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Cloning the forked repository to the local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Rolling back to the specific release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integrated development environment to navigate and edit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the .</a:t>
            </a:r>
            <a:r>
              <a:rPr lang="en-US" dirty="0" err="1"/>
              <a:t>gitignore</a:t>
            </a:r>
            <a:r>
              <a:rPr lang="en-US" dirty="0"/>
              <a:t> file. </a:t>
            </a:r>
          </a:p>
        </p:txBody>
      </p:sp>
    </p:spTree>
    <p:extLst>
      <p:ext uri="{BB962C8B-B14F-4D97-AF65-F5344CB8AC3E}">
        <p14:creationId xmlns:p14="http://schemas.microsoft.com/office/powerpoint/2010/main" val="240662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5AB8A-6B30-4E9B-8B14-AA2F5F3A24A4}"/>
              </a:ext>
            </a:extLst>
          </p:cNvPr>
          <p:cNvSpPr txBox="1"/>
          <p:nvPr/>
        </p:nvSpPr>
        <p:spPr>
          <a:xfrm>
            <a:off x="590900" y="1453452"/>
            <a:ext cx="6895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and forking the PX4 repository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Sign up to Github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the PX4 firmware repository and click on fork on the left hand side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Copy the repository URL for your </a:t>
            </a:r>
            <a:r>
              <a:rPr lang="en-US" b="0" i="1" dirty="0">
                <a:solidFill>
                  <a:srgbClr val="333333"/>
                </a:solidFill>
                <a:effectLst/>
                <a:latin typeface="+mj-lt"/>
              </a:rPr>
              <a:t>Firmware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 repository fork. The easiest way to do this is to click the 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Clone or download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 button and then copy the URL: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0D9D3-0604-4741-B1D0-3C5CC6CB0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78" y="2607332"/>
            <a:ext cx="2823419" cy="1242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2133-B136-497E-8E20-6B5669DC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72" y="4781038"/>
            <a:ext cx="2397125" cy="1493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745887-E4B1-4ECD-B9ED-2C0AB3782657}"/>
              </a:ext>
            </a:extLst>
          </p:cNvPr>
          <p:cNvSpPr txBox="1"/>
          <p:nvPr/>
        </p:nvSpPr>
        <p:spPr>
          <a:xfrm>
            <a:off x="964734" y="5908136"/>
            <a:ext cx="755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 follow this:  https://dev.px4.io/v1.10_noredirect/en/setup/building_px4.html</a:t>
            </a:r>
          </a:p>
        </p:txBody>
      </p:sp>
    </p:spTree>
    <p:extLst>
      <p:ext uri="{BB962C8B-B14F-4D97-AF65-F5344CB8AC3E}">
        <p14:creationId xmlns:p14="http://schemas.microsoft.com/office/powerpoint/2010/main" val="340646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on how to get to the specific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3B7C9-E33C-41C5-9718-D9877CEA8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2" y="2367430"/>
            <a:ext cx="6992748" cy="31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on how to get to the specific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EF2D6-02D6-43D9-86D5-DE3E78D6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15" y="2077217"/>
            <a:ext cx="6451969" cy="1406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2480F-0327-4450-812D-A5E6CCE7E859}"/>
              </a:ext>
            </a:extLst>
          </p:cNvPr>
          <p:cNvSpPr txBox="1"/>
          <p:nvPr/>
        </p:nvSpPr>
        <p:spPr>
          <a:xfrm>
            <a:off x="746620" y="3598877"/>
            <a:ext cx="788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git checkout APMrover2-3.1.1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8C8CE-153A-458C-A180-EEFC57BD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33" y="4000295"/>
            <a:ext cx="5885649" cy="14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54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on how to get to the specific version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E4284-A985-4CD9-BE74-26D87B199448}"/>
              </a:ext>
            </a:extLst>
          </p:cNvPr>
          <p:cNvSpPr txBox="1"/>
          <p:nvPr/>
        </p:nvSpPr>
        <p:spPr>
          <a:xfrm>
            <a:off x="629173" y="2114025"/>
            <a:ext cx="7886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find the SHA associated with the version we want to build. In this case v1.12.2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roll back to v1.12.2 (we can also get the SHA). We use</a:t>
            </a:r>
          </a:p>
          <a:p>
            <a:r>
              <a:rPr lang="en-US" dirty="0"/>
              <a:t>$git checkout –b &lt;</a:t>
            </a:r>
            <a:r>
              <a:rPr lang="en-US" dirty="0" err="1"/>
              <a:t>BranchName</a:t>
            </a:r>
            <a:r>
              <a:rPr lang="en-US" dirty="0"/>
              <a:t>&gt; &lt;SHA&gt;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BranchName</a:t>
            </a:r>
            <a:r>
              <a:rPr lang="en-US" dirty="0"/>
              <a:t> = daro-test-001-demo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A8CD5-D095-40BA-8C30-E337482C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2" y="3018701"/>
            <a:ext cx="2655633" cy="1699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A10A3A-00C6-43B1-A5A7-7FFD64DB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25" y="3197649"/>
            <a:ext cx="3486594" cy="134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70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on how to get to the specific version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E4284-A985-4CD9-BE74-26D87B199448}"/>
              </a:ext>
            </a:extLst>
          </p:cNvPr>
          <p:cNvSpPr txBox="1"/>
          <p:nvPr/>
        </p:nvSpPr>
        <p:spPr>
          <a:xfrm>
            <a:off x="629173" y="2114025"/>
            <a:ext cx="7886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</a:p>
          <a:p>
            <a:endParaRPr lang="en-US" dirty="0"/>
          </a:p>
          <a:p>
            <a:r>
              <a:rPr lang="en-US" dirty="0"/>
              <a:t>$ git status </a:t>
            </a:r>
          </a:p>
          <a:p>
            <a:endParaRPr lang="en-US" dirty="0"/>
          </a:p>
          <a:p>
            <a:r>
              <a:rPr lang="en-US" dirty="0"/>
              <a:t>To check if it is there. Then</a:t>
            </a:r>
          </a:p>
          <a:p>
            <a:endParaRPr lang="en-US" dirty="0"/>
          </a:p>
          <a:p>
            <a:r>
              <a:rPr lang="en-US" dirty="0"/>
              <a:t>$ git add –A</a:t>
            </a:r>
          </a:p>
          <a:p>
            <a:r>
              <a:rPr lang="en-US" dirty="0"/>
              <a:t>$ git commit –m “first commit”			This is commit locally</a:t>
            </a:r>
          </a:p>
          <a:p>
            <a:r>
              <a:rPr lang="en-US" dirty="0"/>
              <a:t>$ git push origin daro-test-001-demo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CC2D7-445C-4A36-9C74-953D7EC3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10" y="2041556"/>
            <a:ext cx="5265876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27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the hybrid environment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261B0-2C16-42A4-8563-A4CE10E0ABFD}"/>
              </a:ext>
            </a:extLst>
          </p:cNvPr>
          <p:cNvSpPr txBox="1"/>
          <p:nvPr/>
        </p:nvSpPr>
        <p:spPr>
          <a:xfrm>
            <a:off x="590900" y="949864"/>
            <a:ext cx="78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Obtaining and setting up the codebase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on how to get to the specific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667AB-46C6-4BE1-B7F9-DCC8DB69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84" y="2732505"/>
            <a:ext cx="6064257" cy="2506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52E56-4CC1-428C-BBFE-F0CADFAF00D6}"/>
              </a:ext>
            </a:extLst>
          </p:cNvPr>
          <p:cNvSpPr txBox="1"/>
          <p:nvPr/>
        </p:nvSpPr>
        <p:spPr>
          <a:xfrm>
            <a:off x="590899" y="2123803"/>
            <a:ext cx="7886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create a branch in visual studio(this photo is just an example)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git branch </a:t>
            </a:r>
            <a:r>
              <a:rPr lang="en-US" dirty="0" err="1"/>
              <a:t>visualStudio</a:t>
            </a:r>
            <a:endParaRPr lang="en-US" dirty="0"/>
          </a:p>
          <a:p>
            <a:r>
              <a:rPr lang="en-US" dirty="0"/>
              <a:t>$ git –a							to check the branch</a:t>
            </a:r>
          </a:p>
          <a:p>
            <a:r>
              <a:rPr lang="en-US" dirty="0"/>
              <a:t>$ git checkout </a:t>
            </a:r>
            <a:r>
              <a:rPr lang="en-US" dirty="0" err="1"/>
              <a:t>visualStudio</a:t>
            </a:r>
            <a:r>
              <a:rPr lang="en-US" dirty="0"/>
              <a:t>			get to the </a:t>
            </a:r>
            <a:r>
              <a:rPr lang="en-US" dirty="0" err="1"/>
              <a:t>visualStudio</a:t>
            </a:r>
            <a:r>
              <a:rPr lang="en-US" dirty="0"/>
              <a:t> branch</a:t>
            </a:r>
          </a:p>
        </p:txBody>
      </p:sp>
    </p:spTree>
    <p:extLst>
      <p:ext uri="{BB962C8B-B14F-4D97-AF65-F5344CB8AC3E}">
        <p14:creationId xmlns:p14="http://schemas.microsoft.com/office/powerpoint/2010/main" val="4184629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Building PX4 Firmware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5977E-C59C-4EB3-B7B1-26434BED0E9F}"/>
              </a:ext>
            </a:extLst>
          </p:cNvPr>
          <p:cNvSpPr txBox="1"/>
          <p:nvPr/>
        </p:nvSpPr>
        <p:spPr>
          <a:xfrm>
            <a:off x="629175" y="939351"/>
            <a:ext cx="71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Installation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8FE82-40C1-49BE-8563-2DCEB884A936}"/>
              </a:ext>
            </a:extLst>
          </p:cNvPr>
          <p:cNvSpPr txBox="1"/>
          <p:nvPr/>
        </p:nvSpPr>
        <p:spPr>
          <a:xfrm>
            <a:off x="629175" y="1925501"/>
            <a:ext cx="7365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git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https://github.com/PX4/Firmware.git --recursive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bash ./PX4-Autopilot/Tools/setup/ubuntu.sh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sudo reboot now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make px4_sitl jmavsim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B8686-7501-4BA1-932E-85488CC5A325}"/>
              </a:ext>
            </a:extLst>
          </p:cNvPr>
          <p:cNvSpPr txBox="1"/>
          <p:nvPr/>
        </p:nvSpPr>
        <p:spPr>
          <a:xfrm>
            <a:off x="629175" y="1432426"/>
            <a:ext cx="76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https://docs.px4.io/master/en/dev_setup/dev_env_linux_ubuntu.html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33CCB-BD22-4C4E-96DE-31EDA867774D}"/>
              </a:ext>
            </a:extLst>
          </p:cNvPr>
          <p:cNvSpPr txBox="1"/>
          <p:nvPr/>
        </p:nvSpPr>
        <p:spPr>
          <a:xfrm>
            <a:off x="629175" y="4257581"/>
            <a:ext cx="71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simulator should running now, make sure you run </a:t>
            </a:r>
            <a:r>
              <a:rPr lang="en-US" dirty="0" err="1"/>
              <a:t>QgroundControl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7480-89EE-437F-B829-1BB201233E12}"/>
              </a:ext>
            </a:extLst>
          </p:cNvPr>
          <p:cNvSpPr txBox="1"/>
          <p:nvPr/>
        </p:nvSpPr>
        <p:spPr>
          <a:xfrm>
            <a:off x="629175" y="4741090"/>
            <a:ext cx="466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commander takeoff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7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Building PX4 Firmware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5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9561C-13C6-40B2-99FD-A1BBF6BA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32DA-D5CE-4831-A065-E89ADE0FAB28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+mj-lt"/>
                <a:cs typeface="Dubai" panose="020B0503030403030204" pitchFamily="34" charset="-78"/>
              </a:rPr>
              <a:t>High Level Drone 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B9C22-D357-470A-8B1C-64134E29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81" y="1695931"/>
            <a:ext cx="5766838" cy="384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E174E-C460-4A9A-A1CD-92DAC961AB1E}"/>
              </a:ext>
            </a:extLst>
          </p:cNvPr>
          <p:cNvSpPr txBox="1"/>
          <p:nvPr/>
        </p:nvSpPr>
        <p:spPr>
          <a:xfrm>
            <a:off x="1031846" y="1191237"/>
            <a:ext cx="309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51120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9561C-13C6-40B2-99FD-A1BBF6BA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32DA-D5CE-4831-A065-E89ADE0FAB28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+mj-lt"/>
                <a:cs typeface="Dubai" panose="020B0503030403030204" pitchFamily="34" charset="-78"/>
              </a:rPr>
              <a:t>High Level Drone 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2E971-D395-4F0D-8250-BD6F086419A2}"/>
              </a:ext>
            </a:extLst>
          </p:cNvPr>
          <p:cNvSpPr txBox="1"/>
          <p:nvPr/>
        </p:nvSpPr>
        <p:spPr>
          <a:xfrm>
            <a:off x="727969" y="4227464"/>
            <a:ext cx="5610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https://www.youtube.com/watch?v=Ln4Sh1gmDpM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FECAE-43B8-44B0-AEEC-C2F273BC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3" y="1506786"/>
            <a:ext cx="3412022" cy="2386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2E210-51E0-4776-A621-86C07CDAB09D}"/>
              </a:ext>
            </a:extLst>
          </p:cNvPr>
          <p:cNvSpPr txBox="1"/>
          <p:nvPr/>
        </p:nvSpPr>
        <p:spPr>
          <a:xfrm>
            <a:off x="605243" y="1302312"/>
            <a:ext cx="3811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Mugin</a:t>
            </a:r>
            <a:r>
              <a:rPr lang="en-US" sz="1600" dirty="0"/>
              <a:t> EV460 Full Electric Carbon Fiber UAV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E1040-412A-4B75-8D29-7C9AFCE9758D}"/>
              </a:ext>
            </a:extLst>
          </p:cNvPr>
          <p:cNvSpPr txBox="1"/>
          <p:nvPr/>
        </p:nvSpPr>
        <p:spPr>
          <a:xfrm>
            <a:off x="736488" y="4838169"/>
            <a:ext cx="3302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https://www.muginuav.com/product/mugin-ev460-full-electric-carbon-fiber-uav-platform-10kg-payload/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5207F-316E-48FB-9A50-9CB9B2D0F2B3}"/>
              </a:ext>
            </a:extLst>
          </p:cNvPr>
          <p:cNvSpPr txBox="1"/>
          <p:nvPr/>
        </p:nvSpPr>
        <p:spPr>
          <a:xfrm>
            <a:off x="4727075" y="1302312"/>
            <a:ext cx="3811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Mugin</a:t>
            </a:r>
            <a:r>
              <a:rPr lang="en-US" sz="1600" dirty="0"/>
              <a:t> EV350 Full Electric Carbon Fiber UAV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9291F5-91EE-41AB-8850-19CB278D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58" y="1974572"/>
            <a:ext cx="3264756" cy="1712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17B198-A3F1-4969-9F87-0D10B3708682}"/>
              </a:ext>
            </a:extLst>
          </p:cNvPr>
          <p:cNvSpPr txBox="1"/>
          <p:nvPr/>
        </p:nvSpPr>
        <p:spPr>
          <a:xfrm>
            <a:off x="4508387" y="4913362"/>
            <a:ext cx="3899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https://www.muginuav.com/product/mugin-ev350-carbon-fiber-full-electric-vtol-uav-platform/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469CF-1E45-4D61-A63E-91E1A2EED8C4}"/>
              </a:ext>
            </a:extLst>
          </p:cNvPr>
          <p:cNvSpPr txBox="1"/>
          <p:nvPr/>
        </p:nvSpPr>
        <p:spPr>
          <a:xfrm>
            <a:off x="4572000" y="4154487"/>
            <a:ext cx="46642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https://www.youtube.com/watch?v=VhASWFjDmAw</a:t>
            </a:r>
          </a:p>
        </p:txBody>
      </p:sp>
    </p:spTree>
    <p:extLst>
      <p:ext uri="{BB962C8B-B14F-4D97-AF65-F5344CB8AC3E}">
        <p14:creationId xmlns:p14="http://schemas.microsoft.com/office/powerpoint/2010/main" val="310337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 Workstation and Dependency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174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Ardupilot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F8423-60EC-4F63-83C8-FC27B32E500D}"/>
              </a:ext>
            </a:extLst>
          </p:cNvPr>
          <p:cNvSpPr txBox="1"/>
          <p:nvPr/>
        </p:nvSpPr>
        <p:spPr>
          <a:xfrm>
            <a:off x="578840" y="1610686"/>
            <a:ext cx="522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700,000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Kalman Filter to fuse sensor inputs into one altitude and position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vehicle types: multirotor, helicopter, fixed-wing, VTOL, Rover, Submarine, Antenna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community of talented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variety of hardware's choice</a:t>
            </a:r>
          </a:p>
        </p:txBody>
      </p:sp>
    </p:spTree>
    <p:extLst>
      <p:ext uri="{BB962C8B-B14F-4D97-AF65-F5344CB8AC3E}">
        <p14:creationId xmlns:p14="http://schemas.microsoft.com/office/powerpoint/2010/main" val="90248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A284D-A361-4939-BE35-D11CDC840224}"/>
              </a:ext>
            </a:extLst>
          </p:cNvPr>
          <p:cNvSpPr txBox="1"/>
          <p:nvPr/>
        </p:nvSpPr>
        <p:spPr>
          <a:xfrm>
            <a:off x="503338" y="1394918"/>
            <a:ext cx="838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https://ardupilot.org/dev/docs/building-setup-linux.html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7D62-40D2-44DF-9B9A-71C33F4E5078}"/>
              </a:ext>
            </a:extLst>
          </p:cNvPr>
          <p:cNvSpPr txBox="1"/>
          <p:nvPr/>
        </p:nvSpPr>
        <p:spPr>
          <a:xfrm>
            <a:off x="503338" y="920597"/>
            <a:ext cx="18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Installation Guide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5D9D6-0546-4C66-B734-A6AC6C878D0B}"/>
              </a:ext>
            </a:extLst>
          </p:cNvPr>
          <p:cNvSpPr txBox="1"/>
          <p:nvPr/>
        </p:nvSpPr>
        <p:spPr>
          <a:xfrm>
            <a:off x="500817" y="2053905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Build in ArduPilot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16574-36EA-47D7-8EB4-8E2CAD1F5AD7}"/>
              </a:ext>
            </a:extLst>
          </p:cNvPr>
          <p:cNvSpPr txBox="1"/>
          <p:nvPr/>
        </p:nvSpPr>
        <p:spPr>
          <a:xfrm>
            <a:off x="500817" y="2424292"/>
            <a:ext cx="8014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vehicles share the same code in libraries. Once you compile the code,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build </a:t>
            </a:r>
            <a:r>
              <a:rPr lang="en-US" dirty="0">
                <a:cs typeface="Courier New" panose="02070309020205020404" pitchFamily="49" charset="0"/>
              </a:rPr>
              <a:t>directory</a:t>
            </a:r>
            <a:r>
              <a:rPr lang="en-US" dirty="0"/>
              <a:t> will be made. </a:t>
            </a:r>
          </a:p>
          <a:p>
            <a:endParaRPr lang="en-US" dirty="0"/>
          </a:p>
          <a:p>
            <a:r>
              <a:rPr lang="en-US" dirty="0"/>
              <a:t>The tool to build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waf</a:t>
            </a:r>
            <a:r>
              <a:rPr lang="en-US" dirty="0"/>
              <a:t>. We need to specify the vehicle type and the hardware target we compile to.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 check the support hardware using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ardupilot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./waf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list_boards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98D37-ADC0-462A-BF0E-616FF512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50" y="3716953"/>
            <a:ext cx="3497209" cy="2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6B42C-ADFA-40BB-9E7A-B0EB36A91643}"/>
              </a:ext>
            </a:extLst>
          </p:cNvPr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Ardupilot and SITL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378858-51D3-46B4-8855-32DFD27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FF7C5-6EB2-4853-9B89-59A6C84CA383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7EDAE-401C-478A-A06E-55F916BE01EC}"/>
              </a:ext>
            </a:extLst>
          </p:cNvPr>
          <p:cNvSpPr txBox="1"/>
          <p:nvPr/>
        </p:nvSpPr>
        <p:spPr>
          <a:xfrm>
            <a:off x="517595" y="1029841"/>
            <a:ext cx="25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Flight modes in ArduPilot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8D65-3B07-4A43-898D-946FD5651CB4}"/>
              </a:ext>
            </a:extLst>
          </p:cNvPr>
          <p:cNvSpPr txBox="1"/>
          <p:nvPr/>
        </p:nvSpPr>
        <p:spPr>
          <a:xfrm>
            <a:off x="517595" y="1632160"/>
            <a:ext cx="76177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flight mode is a particular way in which the drone can be controlled. </a:t>
            </a:r>
          </a:p>
          <a:p>
            <a:endParaRPr lang="en-US" dirty="0"/>
          </a:p>
          <a:p>
            <a:r>
              <a:rPr lang="en-US" dirty="0"/>
              <a:t>For example:	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Stabilize flight mode: Uses exclusively RC Input from the pilot to control the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Loiter flight mode: Uses GPS/Barometer and other sensor inputs to automatically hold the drone at the desired place in 3D space without requiring input from the pilot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A3CBD-F3A4-46A4-98F4-0983E3A44A54}"/>
              </a:ext>
            </a:extLst>
          </p:cNvPr>
          <p:cNvSpPr txBox="1"/>
          <p:nvPr/>
        </p:nvSpPr>
        <p:spPr>
          <a:xfrm>
            <a:off x="517594" y="4450470"/>
            <a:ext cx="7997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Primary flight modes: GUIDED, AUTO, RTL, 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EC21D-3A7B-4745-9055-C0E792D66B08}"/>
              </a:ext>
            </a:extLst>
          </p:cNvPr>
          <p:cNvSpPr txBox="1"/>
          <p:nvPr/>
        </p:nvSpPr>
        <p:spPr>
          <a:xfrm>
            <a:off x="517594" y="5052789"/>
            <a:ext cx="7745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info: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https://ardupilot.org/copter/docs/flight-modes.html</a:t>
            </a:r>
          </a:p>
        </p:txBody>
      </p:sp>
    </p:spTree>
    <p:extLst>
      <p:ext uri="{BB962C8B-B14F-4D97-AF65-F5344CB8AC3E}">
        <p14:creationId xmlns:p14="http://schemas.microsoft.com/office/powerpoint/2010/main" val="1803011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</TotalTime>
  <Words>1852</Words>
  <Application>Microsoft Office PowerPoint</Application>
  <PresentationFormat>On-screen Show (4:3)</PresentationFormat>
  <Paragraphs>294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Dubai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Vouchly</dc:creator>
  <cp:lastModifiedBy>Van Daro</cp:lastModifiedBy>
  <cp:revision>14</cp:revision>
  <dcterms:created xsi:type="dcterms:W3CDTF">2021-12-11T10:17:05Z</dcterms:created>
  <dcterms:modified xsi:type="dcterms:W3CDTF">2022-03-05T10:03:21Z</dcterms:modified>
</cp:coreProperties>
</file>